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9E8F"/>
    <a:srgbClr val="E3BA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 autoAdjust="0"/>
    <p:restoredTop sz="94684" autoAdjust="0"/>
  </p:normalViewPr>
  <p:slideViewPr>
    <p:cSldViewPr>
      <p:cViewPr>
        <p:scale>
          <a:sx n="60" d="100"/>
          <a:sy n="60" d="100"/>
        </p:scale>
        <p:origin x="270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250A-4F8D-4F5D-A31C-F7F3A1AF6930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FC6A-345E-48F9-8480-7926E12BA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23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250A-4F8D-4F5D-A31C-F7F3A1AF6930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FC6A-345E-48F9-8480-7926E12BA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947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250A-4F8D-4F5D-A31C-F7F3A1AF6930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FC6A-345E-48F9-8480-7926E12BA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42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250A-4F8D-4F5D-A31C-F7F3A1AF6930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FC6A-345E-48F9-8480-7926E12BA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629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250A-4F8D-4F5D-A31C-F7F3A1AF6930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FC6A-345E-48F9-8480-7926E12BA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533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250A-4F8D-4F5D-A31C-F7F3A1AF6930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FC6A-345E-48F9-8480-7926E12BA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152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250A-4F8D-4F5D-A31C-F7F3A1AF6930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FC6A-345E-48F9-8480-7926E12BA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92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250A-4F8D-4F5D-A31C-F7F3A1AF6930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FC6A-345E-48F9-8480-7926E12BA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443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250A-4F8D-4F5D-A31C-F7F3A1AF6930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FC6A-345E-48F9-8480-7926E12BA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2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250A-4F8D-4F5D-A31C-F7F3A1AF6930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FC6A-345E-48F9-8480-7926E12BA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962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250A-4F8D-4F5D-A31C-F7F3A1AF6930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FC6A-345E-48F9-8480-7926E12BA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54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5250A-4F8D-4F5D-A31C-F7F3A1AF6930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BFC6A-345E-48F9-8480-7926E12BA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81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6"/>
          <a:stretch/>
        </p:blipFill>
        <p:spPr bwMode="auto">
          <a:xfrm>
            <a:off x="0" y="4217838"/>
            <a:ext cx="9144000" cy="264016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lumMod val="0"/>
                  <a:lumOff val="100000"/>
                </a:schemeClr>
              </a:gs>
            </a:gsLst>
            <a:lin ang="5400000" scaled="0"/>
          </a:gradFill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314062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Система контроля и управления доступом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  <a:p>
            <a:pPr algn="r"/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«Сфинкс Школа»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4" y="3140620"/>
            <a:ext cx="1204940" cy="101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22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4" y="51591"/>
            <a:ext cx="1204940" cy="101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41034" y="295052"/>
            <a:ext cx="7335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Архив событий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6" name="Графический объект4"/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03748" y="3108052"/>
            <a:ext cx="4680520" cy="33843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1196752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Архив событий предназначен для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оперативного получения информации о произошедших в системе событиях с заданным временным периодом, точками доступа и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персоналом.</a:t>
            </a:r>
          </a:p>
          <a:p>
            <a:pPr algn="just"/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наличии системы видеонаблюдения можно просматривать видеозаписи произошедших событий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5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4" y="51591"/>
            <a:ext cx="1204940" cy="101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41034" y="295052"/>
            <a:ext cx="7335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Отчеты системы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6" name="Графический объект9"/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932040" y="1484784"/>
            <a:ext cx="3775130" cy="2808312"/>
          </a:xfrm>
          <a:prstGeom prst="rect">
            <a:avLst/>
          </a:prstGeom>
          <a:solidFill>
            <a:srgbClr val="FFFFFF"/>
          </a:solidFill>
          <a:ln>
            <a:noFill/>
            <a:prstDash/>
          </a:ln>
        </p:spPr>
      </p:pic>
      <p:sp>
        <p:nvSpPr>
          <p:cNvPr id="7" name="Прямоугольник 6"/>
          <p:cNvSpPr/>
          <p:nvPr/>
        </p:nvSpPr>
        <p:spPr>
          <a:xfrm>
            <a:off x="438829" y="1412776"/>
            <a:ext cx="41331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Стандартный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набор отчётов включает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algn="just"/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lvl="0" indent="-285750" algn="just">
              <a:buClr>
                <a:srgbClr val="FFC000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журнал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событий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системы</a:t>
            </a:r>
          </a:p>
          <a:p>
            <a:pPr marL="285750" lvl="0" indent="-285750" algn="just">
              <a:buClr>
                <a:srgbClr val="FFC000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список персонала</a:t>
            </a:r>
          </a:p>
          <a:p>
            <a:pPr marL="285750" lvl="0" indent="-285750" algn="just">
              <a:buClr>
                <a:srgbClr val="FFC000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список режимов</a:t>
            </a:r>
          </a:p>
          <a:p>
            <a:pPr marL="285750" lvl="0" indent="-285750" algn="just">
              <a:buClr>
                <a:srgbClr val="FFC000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все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проходы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персонала</a:t>
            </a:r>
          </a:p>
          <a:p>
            <a:pPr marL="285750" lvl="0" indent="-285750" algn="just">
              <a:buClr>
                <a:srgbClr val="FFC000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журнал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действий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операторов</a:t>
            </a:r>
          </a:p>
          <a:p>
            <a:pPr marL="285750" lvl="0" indent="-285750" algn="just">
              <a:buClr>
                <a:srgbClr val="FFC000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кто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где был в заданный момент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времени</a:t>
            </a:r>
          </a:p>
          <a:p>
            <a:pPr marL="285750" lvl="0" indent="-285750" algn="just">
              <a:buClr>
                <a:srgbClr val="FFC000"/>
              </a:buClr>
              <a:buFont typeface="Wingdings" pitchFamily="2" charset="2"/>
              <a:buChar char="ü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тчёт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посещаемости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3548" y="443711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 необходимости возможна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также разработка других типов отчётов.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9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4" y="51591"/>
            <a:ext cx="1204940" cy="101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41034" y="295052"/>
            <a:ext cx="7335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Примеры отчетов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6" name="Объект 5" descr="OLE-объект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091847"/>
              </p:ext>
            </p:extLst>
          </p:nvPr>
        </p:nvGraphicFramePr>
        <p:xfrm>
          <a:off x="467544" y="1340768"/>
          <a:ext cx="8096745" cy="1883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Лист" r:id="rId4" imgW="6505560" imgH="1704960" progId="Excel.OpenDocumentSpreadsheet.12">
                  <p:embed/>
                </p:oleObj>
              </mc:Choice>
              <mc:Fallback>
                <p:oleObj name="Лист" r:id="rId4" imgW="6505560" imgH="1704960" progId="Excel.OpenDocumentSpreadsheet.12">
                  <p:embed/>
                  <p:pic>
                    <p:nvPicPr>
                      <p:cNvPr id="0" name="Объект2" descr="OLE-объект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340768"/>
                        <a:ext cx="8096745" cy="18834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 descr="OLE-объект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340394"/>
              </p:ext>
            </p:extLst>
          </p:nvPr>
        </p:nvGraphicFramePr>
        <p:xfrm>
          <a:off x="427385" y="3717032"/>
          <a:ext cx="8136904" cy="201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Лист" r:id="rId6" imgW="6248520" imgH="1676520" progId="Excel.OpenDocumentSpreadsheet.12">
                  <p:embed/>
                </p:oleObj>
              </mc:Choice>
              <mc:Fallback>
                <p:oleObj name="Лист" r:id="rId6" imgW="6248520" imgH="1676520" progId="Excel.OpenDocumentSpreadsheet.12">
                  <p:embed/>
                  <p:pic>
                    <p:nvPicPr>
                      <p:cNvPr id="0" name="Объект4" descr="OLE-объект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85" y="3717032"/>
                        <a:ext cx="8136904" cy="2016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140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4" y="51591"/>
            <a:ext cx="1204940" cy="101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41034" y="295052"/>
            <a:ext cx="7335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Экстренные ситуации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4284" y="1484784"/>
            <a:ext cx="79721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C000"/>
              </a:buClr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 возникновении экстренных ситуаций, например, в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случае срабатывания пожарной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сигнализации, происходит автоматическое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разблокирование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турникетов.</a:t>
            </a:r>
          </a:p>
          <a:p>
            <a:pPr algn="just">
              <a:buClr>
                <a:srgbClr val="FFC000"/>
              </a:buClr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rgbClr val="FFC000"/>
              </a:buClr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Снятие элементов ограждения (система «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антипаника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») занимает не более 10 секунд.</a:t>
            </a:r>
          </a:p>
          <a:p>
            <a:pPr algn="just">
              <a:buClr>
                <a:srgbClr val="FFC000"/>
              </a:buClr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rgbClr val="FFC000"/>
              </a:buClr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098" name="Picture 2" descr="http://www.mchs.gov.ru/upload/image/734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79044"/>
            <a:ext cx="1915112" cy="206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63888" y="3885441"/>
            <a:ext cx="51125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Система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«Сфинкс Школа»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отвечает всем требованиям, предъявленными МЧС РФ к противопожарной  безопасности. 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85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74" b="21953"/>
          <a:stretch/>
        </p:blipFill>
        <p:spPr bwMode="auto">
          <a:xfrm>
            <a:off x="3131840" y="1196752"/>
            <a:ext cx="6012160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4" y="51591"/>
            <a:ext cx="1204940" cy="101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41034" y="295052"/>
            <a:ext cx="7335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Дополнительные функции системы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564" y="1470749"/>
            <a:ext cx="7433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учет рабочего времени сотрудников</a:t>
            </a: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организация питания по безналичному расчету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186" y="5517232"/>
            <a:ext cx="8028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 необходимости в систему «Сфинкс Школа» могут быть добавлены дополнительные модули программного обеспечения «Сфинкс»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«Учет рабочего времени»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и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Платежная система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122" name="Picture 2" descr="http://spnx.ru/img/t1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" r="5201"/>
          <a:stretch/>
        </p:blipFill>
        <p:spPr bwMode="auto">
          <a:xfrm>
            <a:off x="606287" y="2543149"/>
            <a:ext cx="3461657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pnx.ru/img/gui_pay_medium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922" y="2492896"/>
            <a:ext cx="381000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26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Графический объект3"/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67544" y="2204864"/>
            <a:ext cx="2437765" cy="29864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4" y="51591"/>
            <a:ext cx="1204940" cy="101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41034" y="295052"/>
            <a:ext cx="7335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Оборудование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74" b="21953"/>
          <a:stretch/>
        </p:blipFill>
        <p:spPr bwMode="auto">
          <a:xfrm>
            <a:off x="3131840" y="1196752"/>
            <a:ext cx="6012160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47864" y="1772816"/>
            <a:ext cx="54726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Для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ограничения доступа на входе в школу можно использовать новое экономичное и надёжное решение —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IP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-турникет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 встроенным контроллером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«Сфинкс»,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считывателями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карт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пультом управления.</a:t>
            </a:r>
          </a:p>
          <a:p>
            <a:pPr algn="just"/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Встроенный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контроллер подключается к IP сети через стандартный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thernet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разъём и способен работать в сетях любой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топологии.</a:t>
            </a:r>
          </a:p>
          <a:p>
            <a:pPr algn="just"/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Для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нормальной работы не требуется постоянно включённый компьютер-сервер системы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0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4" y="51591"/>
            <a:ext cx="1204940" cy="101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41034" y="123278"/>
            <a:ext cx="73354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Пример подбора оборудования для системы «Сфинкс Школа»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490701"/>
              </p:ext>
            </p:extLst>
          </p:nvPr>
        </p:nvGraphicFramePr>
        <p:xfrm>
          <a:off x="522265" y="1268760"/>
          <a:ext cx="8154190" cy="5288745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74428"/>
                <a:gridCol w="4285111"/>
                <a:gridCol w="790457"/>
                <a:gridCol w="1268891"/>
                <a:gridCol w="1435303"/>
              </a:tblGrid>
              <a:tr h="3214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№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Наименование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Кол-во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Цена</a:t>
                      </a:r>
                      <a:endParaRPr lang="ru-RU" sz="1400" b="1" i="0" u="none" strike="noStrike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Сумма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</a:tr>
              <a:tr h="6751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IP-турникет напольный, со встроенным контроллером СКУД, двумя считывателями </a:t>
                      </a:r>
                      <a:r>
                        <a:rPr lang="ru-RU" sz="1200" u="none" strike="noStrike" dirty="0" err="1">
                          <a:effectLst/>
                        </a:rPr>
                        <a:t>проксимити</a:t>
                      </a:r>
                      <a:r>
                        <a:rPr lang="ru-RU" sz="1200" u="none" strike="noStrike" dirty="0">
                          <a:effectLst/>
                        </a:rPr>
                        <a:t>-карт и пультом ручного управления.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</a:rPr>
                        <a:t>2</a:t>
                      </a:r>
                      <a:endParaRPr lang="ru-RU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50 295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100 590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</a:tr>
              <a:tr h="4944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2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effectLst/>
                        </a:rPr>
                        <a:t>Штанга турникета стандартная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</a:rPr>
                        <a:t>6</a:t>
                      </a:r>
                      <a:endParaRPr lang="ru-RU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1 664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9 984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</a:tr>
              <a:tr h="4849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3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Контрольный считыватель карт форматов EM-</a:t>
                      </a:r>
                      <a:r>
                        <a:rPr lang="ru-RU" sz="1200" u="none" strike="noStrike" dirty="0" err="1">
                          <a:effectLst/>
                        </a:rPr>
                        <a:t>Marine</a:t>
                      </a:r>
                      <a:r>
                        <a:rPr lang="ru-RU" sz="1200" u="none" strike="noStrike" dirty="0">
                          <a:effectLst/>
                        </a:rPr>
                        <a:t> и HID настольный «</a:t>
                      </a:r>
                      <a:r>
                        <a:rPr lang="ru-RU" sz="1200" u="none" strike="noStrike" dirty="0" err="1">
                          <a:effectLst/>
                        </a:rPr>
                        <a:t>Sphinx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Reader</a:t>
                      </a:r>
                      <a:r>
                        <a:rPr lang="ru-RU" sz="1200" u="none" strike="noStrike" dirty="0">
                          <a:effectLst/>
                        </a:rPr>
                        <a:t>-EH» с интерфейсом USB.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</a:rPr>
                        <a:t>1</a:t>
                      </a:r>
                      <a:endParaRPr lang="ru-RU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2 750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2 </a:t>
                      </a:r>
                      <a:r>
                        <a:rPr lang="ru-RU" sz="1200" u="none" strike="noStrike" dirty="0" smtClean="0">
                          <a:effectLst/>
                        </a:rPr>
                        <a:t>750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</a:tr>
              <a:tr h="3233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4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Бесконтактная карта стандарта EM-</a:t>
                      </a:r>
                      <a:r>
                        <a:rPr lang="ru-RU" sz="1200" u="none" strike="noStrike" dirty="0" err="1">
                          <a:effectLst/>
                        </a:rPr>
                        <a:t>Marine</a:t>
                      </a:r>
                      <a:r>
                        <a:rPr lang="ru-RU" sz="1200" u="none" strike="noStrike" dirty="0">
                          <a:effectLst/>
                        </a:rPr>
                        <a:t> (стандартной толщины 1.6 мм)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</a:rPr>
                        <a:t>800</a:t>
                      </a:r>
                      <a:endParaRPr lang="ru-RU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20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16 000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</a:tr>
              <a:tr h="3233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5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Блок питания бесперебойный 12В, 2А (ББП-20)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</a:rPr>
                        <a:t>2</a:t>
                      </a:r>
                      <a:endParaRPr lang="ru-RU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800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1 600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</a:tr>
              <a:tr h="1621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6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Аккумулятор 12В, 7 а*ч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</a:rPr>
                        <a:t>2</a:t>
                      </a:r>
                      <a:endParaRPr lang="ru-RU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1 100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2 200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</a:tr>
              <a:tr h="1621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7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ПО </a:t>
                      </a:r>
                      <a:r>
                        <a:rPr lang="en-US" sz="1200" u="none" strike="noStrike" dirty="0">
                          <a:effectLst/>
                        </a:rPr>
                        <a:t>Sphinx </a:t>
                      </a:r>
                      <a:r>
                        <a:rPr lang="ru-RU" sz="1200" u="none" strike="noStrike" dirty="0">
                          <a:effectLst/>
                        </a:rPr>
                        <a:t>Школа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</a:rPr>
                        <a:t>1</a:t>
                      </a:r>
                      <a:endParaRPr lang="ru-RU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15 600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15 600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</a:tr>
              <a:tr h="3233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8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effectLst/>
                        </a:rPr>
                        <a:t>Универсальная стойка ограждений УС1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 smtClean="0">
                          <a:effectLst/>
                        </a:rPr>
                        <a:t>6</a:t>
                      </a:r>
                      <a:endParaRPr lang="ru-RU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2 442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14 652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</a:tr>
              <a:tr h="3233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9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effectLst/>
                        </a:rPr>
                        <a:t>Фиксатор пружинный с перемычкой 25 мм.</a:t>
                      </a:r>
                    </a:p>
                    <a:p>
                      <a:pPr algn="l" fontAlgn="t"/>
                      <a:r>
                        <a:rPr lang="ru-RU" sz="1200" u="none" strike="noStrike" dirty="0" smtClean="0">
                          <a:effectLst/>
                        </a:rPr>
                        <a:t>(до L-1500мм)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</a:rPr>
                        <a:t>2</a:t>
                      </a:r>
                      <a:endParaRPr lang="ru-RU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1 513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3 026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</a:tr>
              <a:tr h="3233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10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effectLst/>
                        </a:rPr>
                        <a:t>Муфта 25 мм. Крашеная, в сборе с элементами крепления.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10</a:t>
                      </a:r>
                      <a:endParaRPr lang="ru-RU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237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2 </a:t>
                      </a:r>
                      <a:r>
                        <a:rPr lang="ru-RU" sz="1200" u="none" strike="noStrike" dirty="0" smtClean="0">
                          <a:effectLst/>
                        </a:rPr>
                        <a:t>370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</a:tr>
              <a:tr h="3233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11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effectLst/>
                        </a:rPr>
                        <a:t>Вертикальная перемычка на ОС2а с элементами крепления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2</a:t>
                      </a:r>
                      <a:endParaRPr lang="ru-RU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538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1 076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</a:tr>
              <a:tr h="1621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smtClean="0">
                          <a:effectLst/>
                        </a:rPr>
                        <a:t>12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effectLst/>
                        </a:rPr>
                        <a:t>Перемычка ГП 25/1000 Хром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 smtClean="0">
                          <a:effectLst/>
                        </a:rPr>
                        <a:t>2</a:t>
                      </a:r>
                      <a:endParaRPr lang="ru-RU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215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430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</a:tr>
              <a:tr h="1621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13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effectLst/>
                        </a:rPr>
                        <a:t>Перемычка ГП 25/1500 Хром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</a:rPr>
                        <a:t>2</a:t>
                      </a:r>
                      <a:endParaRPr lang="ru-RU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322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644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</a:tr>
              <a:tr h="1621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14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effectLst/>
                        </a:rPr>
                        <a:t>Соединитель шарнирный 25 мм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effectLst/>
                          <a:latin typeface="+mn-lt"/>
                        </a:rPr>
                        <a:t>2</a:t>
                      </a:r>
                      <a:endParaRPr lang="ru-RU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976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1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+mn-lt"/>
                        </a:rPr>
                        <a:t> 952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</a:tr>
              <a:tr h="313800"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ИТОГО, </a:t>
                      </a:r>
                      <a:r>
                        <a:rPr lang="ru-RU" sz="1600" b="1" u="none" strike="noStrike" dirty="0" err="1">
                          <a:effectLst/>
                        </a:rPr>
                        <a:t>руб</a:t>
                      </a:r>
                      <a:r>
                        <a:rPr lang="ru-RU" sz="1600" b="1" u="none" strike="noStrike" dirty="0">
                          <a:effectLst/>
                        </a:rPr>
                        <a:t>:</a:t>
                      </a:r>
                      <a:endParaRPr lang="ru-RU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u="none" strike="noStrike" dirty="0" smtClean="0">
                          <a:effectLst/>
                        </a:rPr>
                        <a:t>172 874</a:t>
                      </a:r>
                      <a:endParaRPr lang="ru-RU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8543" marR="8543" marT="8543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7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4" y="51591"/>
            <a:ext cx="1204940" cy="101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41034" y="295052"/>
            <a:ext cx="7335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Сертификация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412776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Система «Сфинкс Школа»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сертифицирована на соответствие следующим стандартам:</a:t>
            </a:r>
          </a:p>
        </p:txBody>
      </p:sp>
      <p:pic>
        <p:nvPicPr>
          <p:cNvPr id="5122" name="Picture 2" descr="http://spnx.ru/img/cert_301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88840"/>
            <a:ext cx="3024336" cy="428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22164" y="2510894"/>
            <a:ext cx="44259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Clr>
                <a:srgbClr val="FFC000"/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ГОСТ Р 51241-2008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lvl="0" algn="just">
              <a:buClr>
                <a:srgbClr val="FFC000"/>
              </a:buClr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п.п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5.2-5.5, 5.9, 5.11.1)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just">
              <a:buClr>
                <a:srgbClr val="FFC000"/>
              </a:buClr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Средства и системы контроля и управления доступом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just">
              <a:buClr>
                <a:srgbClr val="FFC000"/>
              </a:buClr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lvl="0" indent="-285750" algn="just">
              <a:buClr>
                <a:srgbClr val="FFC000"/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ГОСТ Р 50009-2000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buClr>
                <a:srgbClr val="FFC000"/>
              </a:buClr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Совместимость технических средств электромагнитная. Технические средства охранной сигнализации. Требования и методы испытаний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5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4" y="51591"/>
            <a:ext cx="1204940" cy="101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User\Desktop\Сфинкс_identity-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53" b="18371"/>
          <a:stretch/>
        </p:blipFill>
        <p:spPr bwMode="auto">
          <a:xfrm>
            <a:off x="3851920" y="980728"/>
            <a:ext cx="529208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41034" y="295052"/>
            <a:ext cx="7335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Введение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0572" y="2048649"/>
            <a:ext cx="77218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Система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«Сфинкс Школа»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предназначена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повышения уровня защищенности учеников и помещений образовательных учреждений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just"/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ее основе лежит автоматический контроль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доступа в здание школы, позволяющей обеспечить защиту от несанкционированного проникновения в школу посторонних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лиц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8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4" y="51591"/>
            <a:ext cx="1204940" cy="101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41034" y="295052"/>
            <a:ext cx="7335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Основные функции системы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8" name="Picture 3" descr="C:\Users\User\Desktop\Сфинкс_identity-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53" b="18371"/>
          <a:stretch/>
        </p:blipFill>
        <p:spPr bwMode="auto">
          <a:xfrm>
            <a:off x="3851920" y="980728"/>
            <a:ext cx="529208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1767632"/>
            <a:ext cx="82809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ограничение доступа посторонних лиц</a:t>
            </a: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фото- и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видеоидентификация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учащихся при проходе</a:t>
            </a: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смс-уведомление родителей о фактах прихода или ухода учеников</a:t>
            </a: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получение отчетов по: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посещаемости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проходам без пропусков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местонахождению любого учащегося в заданный момент времени и др.</a:t>
            </a: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автоматическое разблокирование турникетов и дверей в случае срабатывания пожарной сигнализации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293470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4" y="51591"/>
            <a:ext cx="1204940" cy="101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41034" y="295052"/>
            <a:ext cx="7335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Интеграция с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web-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проектами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7170" name="Picture 2" descr="http://xn--117-5cdozfc7ak5r.xn--p1ai/sites/default/files/photo/dnev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80" y="4206002"/>
            <a:ext cx="4032448" cy="188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3568" y="1340768"/>
            <a:ext cx="784887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Интеграция 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системы «Сфинкс Школа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 с популярным интернет-ресурсом </a:t>
            </a:r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</a:t>
            </a:r>
            <a:r>
              <a:rPr lang="ru-RU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Дневник.ру</a:t>
            </a:r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 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дает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возможность 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родителям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просматривать на сайте 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электронного дневника не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только оценки своих 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детей,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но и данные о </a:t>
            </a: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времени прихода и ухода ребенка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из школы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lvl="0" algn="just"/>
            <a:endParaRPr lang="ru-RU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just"/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Кроме этого, возможна интеграция с другими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web-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проектами.</a:t>
            </a:r>
          </a:p>
        </p:txBody>
      </p:sp>
    </p:spTree>
    <p:extLst>
      <p:ext uri="{BB962C8B-B14F-4D97-AF65-F5344CB8AC3E}">
        <p14:creationId xmlns:p14="http://schemas.microsoft.com/office/powerpoint/2010/main" val="30969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4" y="51591"/>
            <a:ext cx="1204940" cy="101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41034" y="295052"/>
            <a:ext cx="7335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Ограничение доступа посторонних лиц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340768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Чтобы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пройти через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турникет в здание школы,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необходимо поднести свою карточку-пропуск к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считывателю на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турникете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lvl="0" algn="just"/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Информация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 карточки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автоматически считывается, и турникет открывается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прохода,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 условии, что карта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зарегистрирована в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системе.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противном случае турникет останется заблокированным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lvl="0"/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Если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ученик забыл дома свою карту-пропуск, охранник может пропустить его при помощи пульта дистанционного управления турникетом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lvl="0" algn="just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350" y="4005063"/>
            <a:ext cx="4263305" cy="259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02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4" y="51591"/>
            <a:ext cx="1204940" cy="101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41034" y="295052"/>
            <a:ext cx="7335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Фото- и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видеоидентификация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8" name="Графический объект2"/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43808" y="3645024"/>
            <a:ext cx="4032448" cy="2880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564" y="1124744"/>
            <a:ext cx="80819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Система позволяет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предотвратить проход через турникет по чужому пропуску. При поднесении карты к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считывателю на турникете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компьютере охранника отображается фотография ученика или сотрудника, которому была выдана эта карта. Можно сравнить это фото из базы данных и личность того, кто реально стоит у турникета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just"/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Видеоидентификация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подразумевает сравнение фотографии, находящейся в базе системы с видео, получаемым с камеры.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62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4" y="51591"/>
            <a:ext cx="1204940" cy="101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41034" y="295052"/>
            <a:ext cx="7335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СМС-уведомления родителей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6" name="Графический объект12"/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931701" y="1700808"/>
            <a:ext cx="3841800" cy="17369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1484784"/>
            <a:ext cx="43204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СМС-уведомления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 времени прихода ребенка в школу и ухода из нее автоматически отправляются на мобильные телефоны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родителей.</a:t>
            </a:r>
          </a:p>
          <a:p>
            <a:pPr algn="just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Кроме того, возможна организации рассылки сообщений информационного характера, например, о проведении «родительского собрания».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Графический объект13"/>
          <p:cNvPicPr/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38564" y="4149080"/>
            <a:ext cx="3599180" cy="217106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931701" y="3933056"/>
            <a:ext cx="3841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Отправка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сообщения производится по протоколу SMPP или через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GSM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модем, подключённый к серверу системы. Стоимость СМС определяется тарифом оператора, с которым заключён договор на рассылку через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SMPP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либо тарифом установленной сим-карты.</a:t>
            </a:r>
          </a:p>
        </p:txBody>
      </p:sp>
    </p:spTree>
    <p:extLst>
      <p:ext uri="{BB962C8B-B14F-4D97-AF65-F5344CB8AC3E}">
        <p14:creationId xmlns:p14="http://schemas.microsoft.com/office/powerpoint/2010/main" val="265119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4" y="51591"/>
            <a:ext cx="1204940" cy="101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41034" y="295052"/>
            <a:ext cx="7335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Списки учащихся и персонала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6" name="Графический объект5"/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627784" y="3284984"/>
            <a:ext cx="4167248" cy="3240360"/>
          </a:xfrm>
          <a:prstGeom prst="rect">
            <a:avLst/>
          </a:prstGeom>
          <a:solidFill>
            <a:srgbClr val="FFFFFF"/>
          </a:solidFill>
          <a:ln>
            <a:noFill/>
            <a:prstDash/>
          </a:ln>
        </p:spPr>
      </p:pic>
      <p:sp>
        <p:nvSpPr>
          <p:cNvPr id="7" name="TextBox 6"/>
          <p:cNvSpPr txBox="1"/>
          <p:nvPr/>
        </p:nvSpPr>
        <p:spPr>
          <a:xfrm>
            <a:off x="539552" y="1124744"/>
            <a:ext cx="8136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Программное обеспечение системы позволяет легко создавать и редактировать списки учащихся и персонала, а так же задавать ограничения прохода по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точкам доступа, присваивания режимов и так далее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just"/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Максимальное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количество пропусков в системе —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10 000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Первоначально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внесение данных в систему возможно из любой электронной таблицы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1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4" y="51591"/>
            <a:ext cx="1204940" cy="101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41034" y="295052"/>
            <a:ext cx="7335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Графические планы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6" name="Графический объект10"/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95736" y="3068960"/>
            <a:ext cx="4989637" cy="3384376"/>
          </a:xfrm>
          <a:prstGeom prst="rect">
            <a:avLst/>
          </a:prstGeom>
          <a:solidFill>
            <a:srgbClr val="FFFFFF"/>
          </a:solidFill>
          <a:ln>
            <a:noFill/>
            <a:prstDash/>
          </a:ln>
        </p:spPr>
      </p:pic>
      <p:sp>
        <p:nvSpPr>
          <p:cNvPr id="7" name="Прямоугольник 6"/>
          <p:cNvSpPr/>
          <p:nvPr/>
        </p:nvSpPr>
        <p:spPr>
          <a:xfrm>
            <a:off x="570558" y="1484784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Для наглядности отслеживания событий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реальном времени,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 также просмотра видео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 точек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доступа и их оперативного управления возможно 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создания планов помещений и указания расположения на них точек доступа и видеокамер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11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Шаблон оформления 'Дерюжка с левой полосой'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'Дерюжка с левой полосой'</Template>
  <TotalTime>970</TotalTime>
  <Words>906</Words>
  <Application>Microsoft Office PowerPoint</Application>
  <PresentationFormat>Экран (4:3)</PresentationFormat>
  <Paragraphs>162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Trebuchet MS</vt:lpstr>
      <vt:lpstr>Wingdings</vt:lpstr>
      <vt:lpstr>Шаблон оформления 'Дерюжка с левой полосой'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Roman Kalinin</cp:lastModifiedBy>
  <cp:revision>50</cp:revision>
  <dcterms:created xsi:type="dcterms:W3CDTF">2012-06-07T12:57:57Z</dcterms:created>
  <dcterms:modified xsi:type="dcterms:W3CDTF">2015-01-26T11:57:49Z</dcterms:modified>
</cp:coreProperties>
</file>